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VD2LaSI2WcOUA8pfExM1D9ua0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21" Type="http://schemas.openxmlformats.org/officeDocument/2006/relationships/image" Target="../media/image11.png"/><Relationship Id="rId13" Type="http://schemas.openxmlformats.org/officeDocument/2006/relationships/image" Target="../media/image2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5.png"/><Relationship Id="rId4" Type="http://schemas.openxmlformats.org/officeDocument/2006/relationships/image" Target="../media/image198.png"/><Relationship Id="rId9" Type="http://schemas.openxmlformats.org/officeDocument/2006/relationships/image" Target="../media/image31.png"/><Relationship Id="rId15" Type="http://schemas.openxmlformats.org/officeDocument/2006/relationships/image" Target="../media/image9.png"/><Relationship Id="rId14" Type="http://schemas.openxmlformats.org/officeDocument/2006/relationships/image" Target="../media/image24.png"/><Relationship Id="rId17" Type="http://schemas.openxmlformats.org/officeDocument/2006/relationships/image" Target="../media/image4.png"/><Relationship Id="rId16" Type="http://schemas.openxmlformats.org/officeDocument/2006/relationships/image" Target="../media/image58.png"/><Relationship Id="rId5" Type="http://schemas.openxmlformats.org/officeDocument/2006/relationships/image" Target="../media/image1.png"/><Relationship Id="rId19" Type="http://schemas.openxmlformats.org/officeDocument/2006/relationships/image" Target="../media/image37.png"/><Relationship Id="rId6" Type="http://schemas.openxmlformats.org/officeDocument/2006/relationships/image" Target="../media/image2.png"/><Relationship Id="rId18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4.png"/><Relationship Id="rId21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8.png"/><Relationship Id="rId4" Type="http://schemas.openxmlformats.org/officeDocument/2006/relationships/image" Target="../media/image20.png"/><Relationship Id="rId9" Type="http://schemas.openxmlformats.org/officeDocument/2006/relationships/image" Target="../media/image141.png"/><Relationship Id="rId5" Type="http://schemas.openxmlformats.org/officeDocument/2006/relationships/image" Target="../media/image137.png"/><Relationship Id="rId6" Type="http://schemas.openxmlformats.org/officeDocument/2006/relationships/image" Target="../media/image143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1" Type="http://schemas.openxmlformats.org/officeDocument/2006/relationships/image" Target="../media/image159.png"/><Relationship Id="rId10" Type="http://schemas.openxmlformats.org/officeDocument/2006/relationships/image" Target="../media/image147.png"/><Relationship Id="rId13" Type="http://schemas.openxmlformats.org/officeDocument/2006/relationships/image" Target="../media/image146.png"/><Relationship Id="rId12" Type="http://schemas.openxmlformats.org/officeDocument/2006/relationships/image" Target="../media/image151.png"/><Relationship Id="rId15" Type="http://schemas.openxmlformats.org/officeDocument/2006/relationships/image" Target="../media/image157.png"/><Relationship Id="rId14" Type="http://schemas.openxmlformats.org/officeDocument/2006/relationships/image" Target="../media/image152.png"/><Relationship Id="rId17" Type="http://schemas.openxmlformats.org/officeDocument/2006/relationships/image" Target="../media/image156.png"/><Relationship Id="rId16" Type="http://schemas.openxmlformats.org/officeDocument/2006/relationships/image" Target="../media/image150.png"/><Relationship Id="rId19" Type="http://schemas.openxmlformats.org/officeDocument/2006/relationships/image" Target="../media/image155.png"/><Relationship Id="rId18" Type="http://schemas.openxmlformats.org/officeDocument/2006/relationships/image" Target="../media/image158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5.png"/><Relationship Id="rId22" Type="http://schemas.openxmlformats.org/officeDocument/2006/relationships/image" Target="../media/image171.png"/><Relationship Id="rId21" Type="http://schemas.openxmlformats.org/officeDocument/2006/relationships/image" Target="../media/image180.png"/><Relationship Id="rId24" Type="http://schemas.openxmlformats.org/officeDocument/2006/relationships/image" Target="../media/image174.png"/><Relationship Id="rId23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4.png"/><Relationship Id="rId4" Type="http://schemas.openxmlformats.org/officeDocument/2006/relationships/image" Target="../media/image20.png"/><Relationship Id="rId9" Type="http://schemas.openxmlformats.org/officeDocument/2006/relationships/image" Target="../media/image165.png"/><Relationship Id="rId26" Type="http://schemas.openxmlformats.org/officeDocument/2006/relationships/image" Target="../media/image191.png"/><Relationship Id="rId25" Type="http://schemas.openxmlformats.org/officeDocument/2006/relationships/image" Target="../media/image182.png"/><Relationship Id="rId28" Type="http://schemas.openxmlformats.org/officeDocument/2006/relationships/image" Target="../media/image176.png"/><Relationship Id="rId27" Type="http://schemas.openxmlformats.org/officeDocument/2006/relationships/image" Target="../media/image183.png"/><Relationship Id="rId5" Type="http://schemas.openxmlformats.org/officeDocument/2006/relationships/image" Target="../media/image160.png"/><Relationship Id="rId6" Type="http://schemas.openxmlformats.org/officeDocument/2006/relationships/image" Target="../media/image162.png"/><Relationship Id="rId29" Type="http://schemas.openxmlformats.org/officeDocument/2006/relationships/image" Target="../media/image41.png"/><Relationship Id="rId7" Type="http://schemas.openxmlformats.org/officeDocument/2006/relationships/image" Target="../media/image177.png"/><Relationship Id="rId8" Type="http://schemas.openxmlformats.org/officeDocument/2006/relationships/image" Target="../media/image166.png"/><Relationship Id="rId11" Type="http://schemas.openxmlformats.org/officeDocument/2006/relationships/image" Target="../media/image168.png"/><Relationship Id="rId10" Type="http://schemas.openxmlformats.org/officeDocument/2006/relationships/image" Target="../media/image164.png"/><Relationship Id="rId13" Type="http://schemas.openxmlformats.org/officeDocument/2006/relationships/image" Target="../media/image163.png"/><Relationship Id="rId12" Type="http://schemas.openxmlformats.org/officeDocument/2006/relationships/image" Target="../media/image161.png"/><Relationship Id="rId15" Type="http://schemas.openxmlformats.org/officeDocument/2006/relationships/image" Target="../media/image170.png"/><Relationship Id="rId14" Type="http://schemas.openxmlformats.org/officeDocument/2006/relationships/image" Target="../media/image173.png"/><Relationship Id="rId17" Type="http://schemas.openxmlformats.org/officeDocument/2006/relationships/image" Target="../media/image178.png"/><Relationship Id="rId16" Type="http://schemas.openxmlformats.org/officeDocument/2006/relationships/image" Target="../media/image167.png"/><Relationship Id="rId19" Type="http://schemas.openxmlformats.org/officeDocument/2006/relationships/image" Target="../media/image169.png"/><Relationship Id="rId18" Type="http://schemas.openxmlformats.org/officeDocument/2006/relationships/image" Target="../media/image17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7.png"/><Relationship Id="rId4" Type="http://schemas.openxmlformats.org/officeDocument/2006/relationships/image" Target="../media/image20.png"/><Relationship Id="rId9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85.png"/><Relationship Id="rId7" Type="http://schemas.openxmlformats.org/officeDocument/2006/relationships/image" Target="../media/image125.png"/><Relationship Id="rId8" Type="http://schemas.openxmlformats.org/officeDocument/2006/relationships/image" Target="../media/image184.png"/><Relationship Id="rId11" Type="http://schemas.openxmlformats.org/officeDocument/2006/relationships/image" Target="../media/image195.png"/><Relationship Id="rId10" Type="http://schemas.openxmlformats.org/officeDocument/2006/relationships/image" Target="../media/image186.png"/><Relationship Id="rId13" Type="http://schemas.openxmlformats.org/officeDocument/2006/relationships/image" Target="../media/image194.png"/><Relationship Id="rId12" Type="http://schemas.openxmlformats.org/officeDocument/2006/relationships/image" Target="../media/image187.png"/><Relationship Id="rId15" Type="http://schemas.openxmlformats.org/officeDocument/2006/relationships/image" Target="../media/image203.png"/><Relationship Id="rId14" Type="http://schemas.openxmlformats.org/officeDocument/2006/relationships/image" Target="../media/image188.png"/><Relationship Id="rId17" Type="http://schemas.openxmlformats.org/officeDocument/2006/relationships/image" Target="../media/image193.png"/><Relationship Id="rId16" Type="http://schemas.openxmlformats.org/officeDocument/2006/relationships/image" Target="../media/image196.png"/><Relationship Id="rId19" Type="http://schemas.openxmlformats.org/officeDocument/2006/relationships/image" Target="../media/image11.png"/><Relationship Id="rId1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2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0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5.png"/><Relationship Id="rId13" Type="http://schemas.openxmlformats.org/officeDocument/2006/relationships/image" Target="../media/image27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0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5" Type="http://schemas.openxmlformats.org/officeDocument/2006/relationships/image" Target="../media/image35.png"/><Relationship Id="rId14" Type="http://schemas.openxmlformats.org/officeDocument/2006/relationships/image" Target="../media/image102.png"/><Relationship Id="rId17" Type="http://schemas.openxmlformats.org/officeDocument/2006/relationships/image" Target="../media/image28.png"/><Relationship Id="rId16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8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0.png"/><Relationship Id="rId4" Type="http://schemas.openxmlformats.org/officeDocument/2006/relationships/image" Target="../media/image20.png"/><Relationship Id="rId5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76.png"/><Relationship Id="rId21" Type="http://schemas.openxmlformats.org/officeDocument/2006/relationships/image" Target="../media/image63.png"/><Relationship Id="rId24" Type="http://schemas.openxmlformats.org/officeDocument/2006/relationships/image" Target="../media/image79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5.png"/><Relationship Id="rId4" Type="http://schemas.openxmlformats.org/officeDocument/2006/relationships/image" Target="../media/image20.png"/><Relationship Id="rId9" Type="http://schemas.openxmlformats.org/officeDocument/2006/relationships/image" Target="../media/image48.png"/><Relationship Id="rId26" Type="http://schemas.openxmlformats.org/officeDocument/2006/relationships/image" Target="../media/image67.png"/><Relationship Id="rId25" Type="http://schemas.openxmlformats.org/officeDocument/2006/relationships/image" Target="../media/image64.png"/><Relationship Id="rId28" Type="http://schemas.openxmlformats.org/officeDocument/2006/relationships/image" Target="../media/image71.png"/><Relationship Id="rId27" Type="http://schemas.openxmlformats.org/officeDocument/2006/relationships/image" Target="../media/image70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29" Type="http://schemas.openxmlformats.org/officeDocument/2006/relationships/image" Target="../media/image72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Relationship Id="rId11" Type="http://schemas.openxmlformats.org/officeDocument/2006/relationships/image" Target="../media/image34.png"/><Relationship Id="rId10" Type="http://schemas.openxmlformats.org/officeDocument/2006/relationships/image" Target="../media/image57.png"/><Relationship Id="rId13" Type="http://schemas.openxmlformats.org/officeDocument/2006/relationships/image" Target="../media/image51.png"/><Relationship Id="rId12" Type="http://schemas.openxmlformats.org/officeDocument/2006/relationships/image" Target="../media/image60.png"/><Relationship Id="rId15" Type="http://schemas.openxmlformats.org/officeDocument/2006/relationships/image" Target="../media/image62.png"/><Relationship Id="rId14" Type="http://schemas.openxmlformats.org/officeDocument/2006/relationships/image" Target="../media/image66.png"/><Relationship Id="rId17" Type="http://schemas.openxmlformats.org/officeDocument/2006/relationships/image" Target="../media/image59.png"/><Relationship Id="rId16" Type="http://schemas.openxmlformats.org/officeDocument/2006/relationships/image" Target="../media/image65.png"/><Relationship Id="rId19" Type="http://schemas.openxmlformats.org/officeDocument/2006/relationships/image" Target="../media/image101.png"/><Relationship Id="rId1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.png"/><Relationship Id="rId22" Type="http://schemas.openxmlformats.org/officeDocument/2006/relationships/image" Target="../media/image91.png"/><Relationship Id="rId21" Type="http://schemas.openxmlformats.org/officeDocument/2006/relationships/image" Target="../media/image85.png"/><Relationship Id="rId24" Type="http://schemas.openxmlformats.org/officeDocument/2006/relationships/image" Target="../media/image87.png"/><Relationship Id="rId23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1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Relationship Id="rId26" Type="http://schemas.openxmlformats.org/officeDocument/2006/relationships/image" Target="../media/image106.png"/><Relationship Id="rId25" Type="http://schemas.openxmlformats.org/officeDocument/2006/relationships/image" Target="../media/image90.png"/><Relationship Id="rId28" Type="http://schemas.openxmlformats.org/officeDocument/2006/relationships/image" Target="../media/image92.png"/><Relationship Id="rId27" Type="http://schemas.openxmlformats.org/officeDocument/2006/relationships/image" Target="../media/image98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29" Type="http://schemas.openxmlformats.org/officeDocument/2006/relationships/image" Target="../media/image93.png"/><Relationship Id="rId7" Type="http://schemas.openxmlformats.org/officeDocument/2006/relationships/image" Target="../media/image68.png"/><Relationship Id="rId8" Type="http://schemas.openxmlformats.org/officeDocument/2006/relationships/image" Target="../media/image78.png"/><Relationship Id="rId31" Type="http://schemas.openxmlformats.org/officeDocument/2006/relationships/image" Target="../media/image95.png"/><Relationship Id="rId30" Type="http://schemas.openxmlformats.org/officeDocument/2006/relationships/image" Target="../media/image104.png"/><Relationship Id="rId11" Type="http://schemas.openxmlformats.org/officeDocument/2006/relationships/image" Target="../media/image82.png"/><Relationship Id="rId33" Type="http://schemas.openxmlformats.org/officeDocument/2006/relationships/image" Target="../media/image117.png"/><Relationship Id="rId10" Type="http://schemas.openxmlformats.org/officeDocument/2006/relationships/image" Target="../media/image94.png"/><Relationship Id="rId32" Type="http://schemas.openxmlformats.org/officeDocument/2006/relationships/image" Target="../media/image114.png"/><Relationship Id="rId13" Type="http://schemas.openxmlformats.org/officeDocument/2006/relationships/image" Target="../media/image81.png"/><Relationship Id="rId12" Type="http://schemas.openxmlformats.org/officeDocument/2006/relationships/image" Target="../media/image74.png"/><Relationship Id="rId34" Type="http://schemas.openxmlformats.org/officeDocument/2006/relationships/image" Target="../media/image41.png"/><Relationship Id="rId15" Type="http://schemas.openxmlformats.org/officeDocument/2006/relationships/image" Target="../media/image103.png"/><Relationship Id="rId14" Type="http://schemas.openxmlformats.org/officeDocument/2006/relationships/image" Target="../media/image100.png"/><Relationship Id="rId17" Type="http://schemas.openxmlformats.org/officeDocument/2006/relationships/image" Target="../media/image86.png"/><Relationship Id="rId16" Type="http://schemas.openxmlformats.org/officeDocument/2006/relationships/image" Target="../media/image84.png"/><Relationship Id="rId19" Type="http://schemas.openxmlformats.org/officeDocument/2006/relationships/image" Target="../media/image88.png"/><Relationship Id="rId18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8.png"/><Relationship Id="rId22" Type="http://schemas.openxmlformats.org/officeDocument/2006/relationships/image" Target="../media/image124.png"/><Relationship Id="rId21" Type="http://schemas.openxmlformats.org/officeDocument/2006/relationships/image" Target="../media/image120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2.png"/><Relationship Id="rId4" Type="http://schemas.openxmlformats.org/officeDocument/2006/relationships/image" Target="../media/image20.png"/><Relationship Id="rId9" Type="http://schemas.openxmlformats.org/officeDocument/2006/relationships/image" Target="../media/image109.png"/><Relationship Id="rId5" Type="http://schemas.openxmlformats.org/officeDocument/2006/relationships/image" Target="../media/image148.png"/><Relationship Id="rId6" Type="http://schemas.openxmlformats.org/officeDocument/2006/relationships/image" Target="../media/image99.png"/><Relationship Id="rId7" Type="http://schemas.openxmlformats.org/officeDocument/2006/relationships/image" Target="../media/image107.png"/><Relationship Id="rId8" Type="http://schemas.openxmlformats.org/officeDocument/2006/relationships/image" Target="../media/image110.png"/><Relationship Id="rId11" Type="http://schemas.openxmlformats.org/officeDocument/2006/relationships/image" Target="../media/image121.png"/><Relationship Id="rId10" Type="http://schemas.openxmlformats.org/officeDocument/2006/relationships/image" Target="../media/image108.png"/><Relationship Id="rId13" Type="http://schemas.openxmlformats.org/officeDocument/2006/relationships/image" Target="../media/image111.png"/><Relationship Id="rId12" Type="http://schemas.openxmlformats.org/officeDocument/2006/relationships/image" Target="../media/image112.png"/><Relationship Id="rId15" Type="http://schemas.openxmlformats.org/officeDocument/2006/relationships/image" Target="../media/image123.png"/><Relationship Id="rId14" Type="http://schemas.openxmlformats.org/officeDocument/2006/relationships/image" Target="../media/image115.png"/><Relationship Id="rId17" Type="http://schemas.openxmlformats.org/officeDocument/2006/relationships/image" Target="../media/image116.png"/><Relationship Id="rId16" Type="http://schemas.openxmlformats.org/officeDocument/2006/relationships/image" Target="../media/image129.png"/><Relationship Id="rId19" Type="http://schemas.openxmlformats.org/officeDocument/2006/relationships/image" Target="../media/image119.png"/><Relationship Id="rId18" Type="http://schemas.openxmlformats.org/officeDocument/2006/relationships/image" Target="../media/image15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6.png"/><Relationship Id="rId21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4.png"/><Relationship Id="rId4" Type="http://schemas.openxmlformats.org/officeDocument/2006/relationships/image" Target="../media/image20.png"/><Relationship Id="rId9" Type="http://schemas.openxmlformats.org/officeDocument/2006/relationships/image" Target="../media/image128.png"/><Relationship Id="rId5" Type="http://schemas.openxmlformats.org/officeDocument/2006/relationships/image" Target="../media/image139.png"/><Relationship Id="rId6" Type="http://schemas.openxmlformats.org/officeDocument/2006/relationships/image" Target="../media/image122.png"/><Relationship Id="rId7" Type="http://schemas.openxmlformats.org/officeDocument/2006/relationships/image" Target="../media/image125.png"/><Relationship Id="rId8" Type="http://schemas.openxmlformats.org/officeDocument/2006/relationships/image" Target="../media/image127.png"/><Relationship Id="rId11" Type="http://schemas.openxmlformats.org/officeDocument/2006/relationships/image" Target="../media/image126.png"/><Relationship Id="rId10" Type="http://schemas.openxmlformats.org/officeDocument/2006/relationships/image" Target="../media/image138.png"/><Relationship Id="rId13" Type="http://schemas.openxmlformats.org/officeDocument/2006/relationships/image" Target="../media/image132.png"/><Relationship Id="rId12" Type="http://schemas.openxmlformats.org/officeDocument/2006/relationships/image" Target="../media/image133.png"/><Relationship Id="rId15" Type="http://schemas.openxmlformats.org/officeDocument/2006/relationships/image" Target="../media/image134.png"/><Relationship Id="rId14" Type="http://schemas.openxmlformats.org/officeDocument/2006/relationships/image" Target="../media/image130.png"/><Relationship Id="rId17" Type="http://schemas.openxmlformats.org/officeDocument/2006/relationships/image" Target="../media/image142.png"/><Relationship Id="rId16" Type="http://schemas.openxmlformats.org/officeDocument/2006/relationships/image" Target="../media/image131.png"/><Relationship Id="rId19" Type="http://schemas.openxmlformats.org/officeDocument/2006/relationships/image" Target="../media/image179.png"/><Relationship Id="rId18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0287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" name="Google Shape;1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0" y="2057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8400" y="4762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1100" y="50292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34290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0"/>
            <a:ext cx="12192000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86400" y="23622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02236" y="3619500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49019" y="3619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995517" y="3619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65046" y="3619500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5781675"/>
            <a:ext cx="12192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4800" y="61150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4800" y="63341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415401" y="6210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0" y="6810375"/>
            <a:ext cx="1219200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2421076" y="1143000"/>
            <a:ext cx="734984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2421076" y="1752600"/>
            <a:ext cx="734984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Final Fase 2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421076" y="2628900"/>
            <a:ext cx="73498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Generación y Registro Automatizado de Evaluaciones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3241625" y="4076700"/>
            <a:ext cx="12312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4877246" y="4076700"/>
            <a:ext cx="13039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573441" y="4076700"/>
            <a:ext cx="142464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Automatización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8370243" y="4076700"/>
            <a:ext cx="69615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571500" y="6086475"/>
            <a:ext cx="5718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María Fernanda Garay | Maximiliano Toledo | Rodrigo Ulloa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552450" y="6315075"/>
            <a:ext cx="47656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Profesor: Rodolfo Sepúlveda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10074533" y="6172200"/>
            <a:ext cx="156501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Noviembre 2025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40" name="Google Shape;40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57187" y="5925473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8" name="Google Shape;3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87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463" y="23241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0480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3257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750" y="33528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0767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42862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438150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27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19863" y="23241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30480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2700" y="3257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96050" y="33528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10300" y="4076700"/>
            <a:ext cx="5600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42291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1000" y="5676900"/>
            <a:ext cx="5600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0525" y="5791200"/>
            <a:ext cx="686812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10300" y="5676900"/>
            <a:ext cx="5600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48200" y="5981700"/>
            <a:ext cx="8440341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0" y="84963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económica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 financiero del proyecto GRADE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381000" y="15240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análisis económico demuestra que GRADE es rentable y sostenible financieramente a largo plazo.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3"/>
          <p:cNvSpPr/>
          <p:nvPr/>
        </p:nvSpPr>
        <p:spPr>
          <a:xfrm>
            <a:off x="1143000" y="2171700"/>
            <a:ext cx="19207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inicial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1143000" y="2438400"/>
            <a:ext cx="19207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$ 24,6 MM CLP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1143000" y="3200400"/>
            <a:ext cx="24753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Valor Actual Neto (VAN)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3"/>
          <p:cNvSpPr/>
          <p:nvPr/>
        </p:nvSpPr>
        <p:spPr>
          <a:xfrm>
            <a:off x="1143000" y="3467100"/>
            <a:ext cx="206275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$ 71,9 MM </a:t>
            </a:r>
            <a:r>
              <a:rPr b="1" lang="en-US" sz="1350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(+) positivo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3"/>
          <p:cNvSpPr/>
          <p:nvPr/>
        </p:nvSpPr>
        <p:spPr>
          <a:xfrm>
            <a:off x="1143000" y="4229100"/>
            <a:ext cx="379993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Tasa Interna de Retorno (TIR)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1143000" y="4495800"/>
            <a:ext cx="350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A580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EA580C"/>
                </a:solidFill>
                <a:latin typeface="Arial"/>
                <a:ea typeface="Arial"/>
                <a:cs typeface="Arial"/>
                <a:sym typeface="Arial"/>
              </a:rPr>
              <a:t>51,8 % </a:t>
            </a:r>
            <a:r>
              <a:rPr b="1" lang="en-US" sz="1400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(superior a WACC del 10,3 %)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6972300" y="2171700"/>
            <a:ext cx="35102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Período de Recuperación (Payback)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6972300" y="2438400"/>
            <a:ext cx="292521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33EA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9333EA"/>
                </a:solidFill>
                <a:latin typeface="Arial"/>
                <a:ea typeface="Arial"/>
                <a:cs typeface="Arial"/>
                <a:sym typeface="Arial"/>
              </a:rPr>
              <a:t>3 años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3"/>
          <p:cNvSpPr/>
          <p:nvPr/>
        </p:nvSpPr>
        <p:spPr>
          <a:xfrm>
            <a:off x="6972299" y="3200400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Flujo de caja acumulado (Horizonte año 6)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6972300" y="3467100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$ 286 MM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6705600" y="4248150"/>
            <a:ext cx="210008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Viabilidad económica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3"/>
          <p:cNvSpPr/>
          <p:nvPr/>
        </p:nvSpPr>
        <p:spPr>
          <a:xfrm>
            <a:off x="6362700" y="4610100"/>
            <a:ext cx="5295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demuestra ser rentable y sostenible financieramente, con una recuperación de la inversión en un plazo corto y un VAN significativamente positivo.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3"/>
          <p:cNvSpPr/>
          <p:nvPr/>
        </p:nvSpPr>
        <p:spPr>
          <a:xfrm>
            <a:off x="533400" y="5829300"/>
            <a:ext cx="5295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vs. Retorno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"/>
          <p:cNvSpPr/>
          <p:nvPr/>
        </p:nvSpPr>
        <p:spPr>
          <a:xfrm>
            <a:off x="6362700" y="5829300"/>
            <a:ext cx="5295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TIR vs. WACC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3"/>
          <p:cNvSpPr/>
          <p:nvPr/>
        </p:nvSpPr>
        <p:spPr>
          <a:xfrm>
            <a:off x="381000" y="85725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5" name="Google Shape;4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71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663" y="22288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72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77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6763" y="22288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534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439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53438" y="22288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5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0563" y="39433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2672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577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14863" y="3943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534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439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477250" y="39433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81000" y="5257800"/>
            <a:ext cx="11430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09600" y="55245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09600" y="6012228"/>
            <a:ext cx="5830848" cy="64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 rot="10800000">
            <a:off x="583185" y="6016241"/>
            <a:ext cx="5388990" cy="79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703046" y="5905500"/>
            <a:ext cx="387935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349252" y="5945553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0" y="73342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Próximos pasos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Hoja de ruta clara para completar la fase final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Existe una hoja de ruta definida para finalizar el desarrollo del MVP antes del 23 de noviembre de 2025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11811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Finalizar app móvil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1181100" y="24765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Completar el desarrollo de la aplicación móvil en Ionic/Angular, fundamental para la ingesta de datos OMR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50673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Integrar OCR/OMR completo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5067300" y="2476500"/>
            <a:ext cx="2667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Implementar la funcionalidad completa de Reconocimiento Óptico de Caracteres y Marcas para la carga automática de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4"/>
          <p:cNvSpPr/>
          <p:nvPr/>
        </p:nvSpPr>
        <p:spPr>
          <a:xfrm>
            <a:off x="89535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Consolidar motor de calificación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4"/>
          <p:cNvSpPr/>
          <p:nvPr/>
        </p:nvSpPr>
        <p:spPr>
          <a:xfrm>
            <a:off x="8953500" y="24765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Finalizar y optimizar el motor de calificación automática, el corazón del sistema para evaluar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4"/>
          <p:cNvSpPr/>
          <p:nvPr/>
        </p:nvSpPr>
        <p:spPr>
          <a:xfrm>
            <a:off x="11811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Módulo de reportes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4"/>
          <p:cNvSpPr/>
          <p:nvPr/>
        </p:nvSpPr>
        <p:spPr>
          <a:xfrm>
            <a:off x="1181100" y="41910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Crear un módulo robusto para generar reportes detallados y permitir la exportación de resultados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4"/>
          <p:cNvSpPr/>
          <p:nvPr/>
        </p:nvSpPr>
        <p:spPr>
          <a:xfrm>
            <a:off x="50673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final y pruebas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4"/>
          <p:cNvSpPr/>
          <p:nvPr/>
        </p:nvSpPr>
        <p:spPr>
          <a:xfrm>
            <a:off x="5067300" y="41910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Realizar pruebas de calidad exhaustivas y pruebas de rendimiento para asegurar la estabilidad y seguridad del sistema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89535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Preparación para deploy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4"/>
          <p:cNvSpPr/>
          <p:nvPr/>
        </p:nvSpPr>
        <p:spPr>
          <a:xfrm>
            <a:off x="8953500" y="4191000"/>
            <a:ext cx="26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Configurar la infraestructura y documentar para el despliegue del MVP y entrega final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895350" y="5486400"/>
            <a:ext cx="10972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Hoja de ruta con fecha límite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4"/>
          <p:cNvSpPr/>
          <p:nvPr/>
        </p:nvSpPr>
        <p:spPr>
          <a:xfrm>
            <a:off x="518115" y="6172200"/>
            <a:ext cx="109781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Inicio Fase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518115" y="6400800"/>
            <a:ext cx="109781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23/10/2025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3157463" y="6172200"/>
            <a:ext cx="174396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Tareas pendientes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3157463" y="6400800"/>
            <a:ext cx="174396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23/10/2025 - 22/11/2025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4"/>
          <p:cNvSpPr/>
          <p:nvPr/>
        </p:nvSpPr>
        <p:spPr>
          <a:xfrm>
            <a:off x="6440448" y="6172200"/>
            <a:ext cx="11279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Entrega Final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4"/>
          <p:cNvSpPr/>
          <p:nvPr/>
        </p:nvSpPr>
        <p:spPr>
          <a:xfrm>
            <a:off x="6440448" y="6400800"/>
            <a:ext cx="112799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25/11/2025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4"/>
          <p:cNvSpPr/>
          <p:nvPr/>
        </p:nvSpPr>
        <p:spPr>
          <a:xfrm>
            <a:off x="7239000" y="6362700"/>
            <a:ext cx="4257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Fecha límite establecida: 25 de noviembre de 2025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4"/>
          <p:cNvSpPr/>
          <p:nvPr/>
        </p:nvSpPr>
        <p:spPr>
          <a:xfrm>
            <a:off x="381000" y="74104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1" name="Google Shape;5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2" name="Google Shape;5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3" name="Google Shape;5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943100"/>
            <a:ext cx="5600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13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2247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6" name="Google Shape;5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1943100"/>
            <a:ext cx="5600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6050" y="22479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3733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3924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4038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10300" y="3733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3924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34150" y="4038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5372100"/>
            <a:ext cx="11430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820400" y="5619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987088" y="581025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0" y="69342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Reflexión y cierre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5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Conclusiones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5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GRADE ha alcanzado hitos significativos en su Fase 2, consolidando una base robusta para su desarrollo futuro.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5"/>
          <p:cNvSpPr/>
          <p:nvPr/>
        </p:nvSpPr>
        <p:spPr>
          <a:xfrm>
            <a:off x="1104900" y="2133600"/>
            <a:ext cx="5623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Arquitectura Escalable y Modular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5"/>
          <p:cNvSpPr/>
          <p:nvPr/>
        </p:nvSpPr>
        <p:spPr>
          <a:xfrm>
            <a:off x="1104900" y="2400300"/>
            <a:ext cx="4686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ha establecido una arquitectura de sistema que no solo es eficiente en costos operativos, sino que también es inherentemente modular y escalable, permitiendo futuras expansiones y adaptaciones.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5"/>
          <p:cNvSpPr/>
          <p:nvPr/>
        </p:nvSpPr>
        <p:spPr>
          <a:xfrm>
            <a:off x="6934200" y="2133600"/>
            <a:ext cx="5623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Fortalecimiento del Equipo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5"/>
          <p:cNvSpPr/>
          <p:nvPr/>
        </p:nvSpPr>
        <p:spPr>
          <a:xfrm>
            <a:off x="6934200" y="24003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proceso de desarrollo ha permitido al equipo fortalecer sus capacidades técnicas y de gestión, enfrentando desafíos y optimizando soluciones de manera colaborativa.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1104900" y="392430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Madurez del MVP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5"/>
          <p:cNvSpPr/>
          <p:nvPr/>
        </p:nvSpPr>
        <p:spPr>
          <a:xfrm>
            <a:off x="1104900" y="41910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finalización de los módulos clave en esta fase ha llevado al Producto Mínimo Viable (MVP) a un estado de madurez, sentando las bases para la automatización total del ciclo de evaluaciones.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5"/>
          <p:cNvSpPr/>
          <p:nvPr/>
        </p:nvSpPr>
        <p:spPr>
          <a:xfrm>
            <a:off x="6934200" y="392430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Impacto Positivo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5"/>
          <p:cNvSpPr/>
          <p:nvPr/>
        </p:nvSpPr>
        <p:spPr>
          <a:xfrm>
            <a:off x="6934200" y="41910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propósito fundamental del proyecto sigue siendo entregar un sistema funcional que genere un impacto positivo y transformador en la evaluación académica.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5"/>
          <p:cNvSpPr/>
          <p:nvPr/>
        </p:nvSpPr>
        <p:spPr>
          <a:xfrm>
            <a:off x="609600" y="5600700"/>
            <a:ext cx="1021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Próximo Objetivo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5"/>
          <p:cNvSpPr/>
          <p:nvPr/>
        </p:nvSpPr>
        <p:spPr>
          <a:xfrm>
            <a:off x="609600" y="5943600"/>
            <a:ext cx="1021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siguiente objetivo es entregar un sistema funcional que impacte positivamente en la evaluación académica, consolidando así la madurez del MVP y sentando las bases para la automatización total del proceso evaluativo.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5"/>
          <p:cNvSpPr/>
          <p:nvPr/>
        </p:nvSpPr>
        <p:spPr>
          <a:xfrm>
            <a:off x="381000" y="70104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533" name="Google Shape;533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858112" y="848648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668" y="1638299"/>
            <a:ext cx="3352960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5252" y="1699363"/>
            <a:ext cx="938572" cy="938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orno" id="50" name="Google Shape;5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4031" y="1761808"/>
            <a:ext cx="821013" cy="82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716" y="1638299"/>
            <a:ext cx="3352961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3587" y="1744146"/>
            <a:ext cx="914875" cy="9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1311" y="1803292"/>
            <a:ext cx="519426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1037" y="1638299"/>
            <a:ext cx="2979152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56429" y="1761808"/>
            <a:ext cx="908367" cy="908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68008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y contexto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107246" y="2718362"/>
            <a:ext cx="2618659" cy="44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 de evaluación fragmentado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935415" y="3429000"/>
            <a:ext cx="3131490" cy="1592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Docentes usan herramientas inconexas (formularios, planillas, correo), duplicando trabajo y perdiendo consistencia.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5168076" y="2771776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Sobrecarga y errores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5016297" y="3429000"/>
            <a:ext cx="2895704" cy="1363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digitación manual y los traspasos entre planillas elevan tiempos y la probabilidad de errores.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064501" y="2771776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trazabilidad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654884" y="3359083"/>
            <a:ext cx="2839485" cy="141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registros unificados, cuesta auditar, comparar cohortes y reaccionar oportunamente a resultados.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upa" id="65" name="Google Shape;65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36993" y="1836180"/>
            <a:ext cx="747238" cy="74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06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25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47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243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9613" y="2771775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580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199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21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917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536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4972050"/>
            <a:ext cx="1143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2672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9248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0" y="68008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 del proyecto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 y centralización integral del ciclo de evaluaciones académicas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381000" y="1562100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GRADE busca digitalizar y centralizar todo el proceso de evaluaciones académicas, optimizando los tiempos y reduciendo errores en el proceso manual.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56902" y="3400425"/>
            <a:ext cx="24770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de preguntas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096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Facilitar la elaboración y gestión de un banco de preguntas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358649" y="3400425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Generación de pruebas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5433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Automatizar la creación de exámenes a partir del banco de preguntas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286083" y="3400425"/>
            <a:ext cx="255353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Calificación automática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4770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Implementar sistemas para la corrección eficiente de las evaluaciones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9486424" y="3400425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Registro y análisis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94107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Centralizar los datos de rendimiento y ofrecer herramientas para su análisis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09600" y="5200650"/>
            <a:ext cx="10972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Propósito de GRADE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76300" y="5581650"/>
            <a:ext cx="3390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Establecerse como una herramienta integral y esencial para docentes y coordinadores académicos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533900" y="5581650"/>
            <a:ext cx="339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Reducir significativamente los tiempos dedicados a tareas administrativas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8191500" y="5581650"/>
            <a:ext cx="339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Minimizar los errores inherentes a los métodos manuales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40135"/>
            <a:ext cx="12172948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39381" y="2080195"/>
            <a:ext cx="722198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5" y="6613650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-191062" y="1699390"/>
            <a:ext cx="3114454" cy="2396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Solución — MVP (4 capacidades esenciales)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160738" y="703893"/>
            <a:ext cx="6665096" cy="5450211"/>
            <a:chOff x="0" y="1854"/>
            <a:chExt cx="6665096" cy="5450211"/>
          </a:xfrm>
        </p:grpSpPr>
        <p:sp>
          <p:nvSpPr>
            <p:cNvPr id="117" name="Google Shape;117;p4"/>
            <p:cNvSpPr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 cap="flat" cmpd="sng" w="9525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Calificación automática + reportes</a:t>
              </a:r>
              <a:endParaRPr b="1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9525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Corrección automática y reportes básicos para decisiones oportunas.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0" y="2982882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AE1D7"/>
                </a:gs>
                <a:gs pos="50000">
                  <a:srgbClr val="9CDCD0"/>
                </a:gs>
                <a:gs pos="100000">
                  <a:srgbClr val="8ADBCC"/>
                </a:gs>
              </a:gsLst>
              <a:lin ang="5400000" scaled="0"/>
            </a:gradFill>
            <a:ln cap="flat" cmpd="sng" w="9525">
              <a:solidFill>
                <a:srgbClr val="50C9B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0" y="2982882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Ingesta móvil y web</a:t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solidFill>
              <a:srgbClr val="CDEAE8">
                <a:alpha val="89803"/>
              </a:srgbClr>
            </a:solidFill>
            <a:ln cap="flat" cmpd="sng" w="9525">
              <a:solidFill>
                <a:srgbClr val="CDEAE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Captura de respuestas vía app y/o carga web, reduciendo digitación manual.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0" y="1492368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7DAB0"/>
                </a:gs>
                <a:gs pos="50000">
                  <a:srgbClr val="99D4A3"/>
                </a:gs>
                <a:gs pos="100000">
                  <a:srgbClr val="87D194"/>
                </a:gs>
              </a:gsLst>
              <a:lin ang="5400000" scaled="0"/>
            </a:gradFill>
            <a:ln cap="flat" cmpd="sng" w="9525">
              <a:solidFill>
                <a:srgbClr val="48BD6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0" y="1492368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Evaluación PDF/QR</a:t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solidFill>
              <a:srgbClr val="CCE6D4">
                <a:alpha val="89803"/>
              </a:srgbClr>
            </a:solidFill>
            <a:ln cap="flat" cmpd="sng" w="9525">
              <a:solidFill>
                <a:srgbClr val="CCE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Generación de pruebas con identificador/QR para trazabilidad y captura confiable.</a:t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0" y="1854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B3D3A4"/>
                </a:gs>
                <a:gs pos="50000">
                  <a:srgbClr val="A7CC97"/>
                </a:gs>
                <a:gs pos="100000">
                  <a:srgbClr val="9AC784"/>
                </a:gs>
              </a:gsLst>
              <a:lin ang="5400000" scaled="0"/>
            </a:gradFill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0" y="1854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Banco de preguntas central</a:t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9525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Repositorio único con metadatos para diseñar y reutilizar ítems coherentes.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5813" y="2062163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1875" y="2062163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50" y="6460325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(Alto Nivel)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212408" y="2381249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FRONTEND WEB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268605" y="2681285"/>
            <a:ext cx="2560320" cy="83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para banco de preguntas y evaluaciones, flujos simples y controlados.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381501" y="2751532"/>
            <a:ext cx="291465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negocio, validaciones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268605" y="5148263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FRONTEND MOVIL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268605" y="5453063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B5563"/>
                </a:solidFill>
                <a:latin typeface="Calibri"/>
                <a:ea typeface="Calibri"/>
                <a:cs typeface="Calibri"/>
                <a:sym typeface="Calibri"/>
              </a:rPr>
              <a:t>Captura de respuestas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4381501" y="2343148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4933743" y="5483588"/>
            <a:ext cx="2438400" cy="397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B5563"/>
                </a:solidFill>
                <a:latin typeface="Calibri"/>
                <a:ea typeface="Calibri"/>
                <a:cs typeface="Calibri"/>
                <a:sym typeface="Calibri"/>
              </a:rPr>
              <a:t>Reconocimiento de marca e integración backend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8101013" y="2343148"/>
            <a:ext cx="17240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8101013" y="2676521"/>
            <a:ext cx="2560319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B5563"/>
                </a:solidFill>
                <a:latin typeface="Calibri"/>
                <a:ea typeface="Calibri"/>
                <a:cs typeface="Calibri"/>
                <a:sym typeface="Calibri"/>
              </a:rPr>
              <a:t>Persistencia con auditoría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4933743" y="5134734"/>
            <a:ext cx="7048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OMR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31505" y="653653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z de usuario gráfica, Aplicación&#10;&#10;El contenido generado por IA puede ser incorrecto." id="154" name="Google Shape;15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258" y="1231274"/>
            <a:ext cx="921136" cy="92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155" name="Google Shape;15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7732" y="4282839"/>
            <a:ext cx="769341" cy="768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 de Servidor de base de datos Generic color lineal-color | Freepik" id="156" name="Google Shape;15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21983" y="128774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end - Iconos gratis de computadora" id="157" name="Google Shape;15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33441" y="1222942"/>
            <a:ext cx="1029720" cy="1029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158" name="Google Shape;15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1301" y="4065776"/>
            <a:ext cx="933093" cy="932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2715614" y="1515045"/>
            <a:ext cx="1189636" cy="48463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 rot="-5400000">
            <a:off x="4906169" y="3401970"/>
            <a:ext cx="932466" cy="48463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6647754" y="1515045"/>
            <a:ext cx="1189636" cy="48463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2964180" y="4543999"/>
            <a:ext cx="1189636" cy="48463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5" y="-166675"/>
            <a:ext cx="12191999" cy="8454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350"/>
            <a:ext cx="121919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350" y="3169438"/>
            <a:ext cx="19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6350" y="3169438"/>
            <a:ext cx="1905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1350" y="3169438"/>
            <a:ext cx="1905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076700"/>
            <a:ext cx="19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4076700"/>
            <a:ext cx="19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6350" y="4502938"/>
            <a:ext cx="1905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0" y="4838700"/>
            <a:ext cx="1905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9550" y="1459700"/>
            <a:ext cx="2438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92050" y="16121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30163" y="1726401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2750" y="1459700"/>
            <a:ext cx="2438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5250" y="16121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16225" y="1726401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9550" y="3479000"/>
            <a:ext cx="2438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92050" y="3631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44450" y="3745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2750" y="3479000"/>
            <a:ext cx="2438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35250" y="3631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001937" y="37457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38825" y="573881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2650" y="5853113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21745" y="6505588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125" y="6828750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2600" y="7397513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31701" y="7397513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52150" y="7330838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7907125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del sistema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42925" y="842975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multicapa del proyecto que integra diversas tecnologías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42925" y="1147775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arquitectónico estratégico que facilita el mantenimiento y escalabilidad del sistema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3291950" y="2259801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3078590" y="2564601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Next.js + React + Bootstrap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3078590" y="2793201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Interfaz de usuario web con SSR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6035150" y="2259801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6035150" y="2564601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Ionic/Angular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5821790" y="2793201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Ingesta de datos OMR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3239563" y="4212426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3078590" y="4467219"/>
            <a:ext cx="2438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Node.js / Express + Firebase DataConnect (GraphQL)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3027155" y="4888701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Lógica de negocio y APIs REST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5821790" y="4279101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821790" y="4583901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PostgreSQL serverless (Neon)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5821790" y="4812501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Escalabilidad automática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4329125" y="6278351"/>
            <a:ext cx="3352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Despliegue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334525" y="698115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Ventajas del Diseño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520250" y="7359413"/>
            <a:ext cx="3359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 el mantenimiento y evolución independiente de cada componente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303175" y="7324063"/>
            <a:ext cx="295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Tecnologías serverless y contenedores livianos contribuyen a la escalabilidad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7523600" y="7292738"/>
            <a:ext cx="3435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Bajo costo operativo, optimizando la inversión y asegurando sostenibilidad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95250" y="798332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Free firebase-hosting Icons - SVG and PNG formats" id="218" name="Google Shape;218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82557" y="6334201"/>
            <a:ext cx="373706" cy="373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481663" y="838200"/>
            <a:ext cx="2710337" cy="17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10045362" y="933662"/>
            <a:ext cx="1284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67"/>
              <a:buFont typeface="Arial"/>
              <a:buNone/>
            </a:pPr>
            <a:r>
              <a:rPr b="1" lang="en-US" sz="1366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sz="13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9593083" y="1358903"/>
            <a:ext cx="24876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93"/>
              <a:buFont typeface="Arial"/>
              <a:buNone/>
            </a:pPr>
            <a:r>
              <a:rPr lang="en-US" sz="1093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Cambio tecnológico para webapp, Firebase como Plataforma con 3 servicios: Authentication, DataConnect y Hosting</a:t>
            </a:r>
            <a:endParaRPr sz="10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2" name="Google Shape;222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596359" y="872914"/>
            <a:ext cx="364488" cy="364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etir" id="223" name="Google Shape;223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680869" y="964035"/>
            <a:ext cx="226008" cy="226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898200" y="5217462"/>
            <a:ext cx="3657600" cy="15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69825" y="5322226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93650" y="5436526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398601" y="6248889"/>
            <a:ext cx="373700" cy="523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52752" y="5995655"/>
            <a:ext cx="257175" cy="36004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3898191" y="6303226"/>
            <a:ext cx="1171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Hosting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3898191" y="6455625"/>
            <a:ext cx="1171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6181161" y="6403325"/>
            <a:ext cx="533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Fly.io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6181161" y="6555726"/>
            <a:ext cx="533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Free firebase-hosting Icons - SVG and PNG formats" id="233" name="Google Shape;233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13557" y="5917613"/>
            <a:ext cx="373706" cy="37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790700"/>
            <a:ext cx="21639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4380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1068" y="2038350"/>
            <a:ext cx="1238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3314700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7361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5074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0790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4976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49761" y="3409950"/>
            <a:ext cx="1428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13871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6725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441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6627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66271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30380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8376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17111" y="20383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82780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8278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646890" y="1790700"/>
            <a:ext cx="21639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50027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619333" y="20383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799290" y="3314700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79929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81000" y="5029200"/>
            <a:ext cx="3708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33400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41750" y="5029200"/>
            <a:ext cx="3708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394150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102501" y="5029200"/>
            <a:ext cx="3708499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254901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relacional normalizada (3FN)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381000" y="13716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de modelo de datos que optimiza la integridad y eficiencia de los datos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533400" y="2514600"/>
            <a:ext cx="18591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347484" y="2857500"/>
            <a:ext cx="22309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Almacena preguntas del banco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685800" y="3390900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Soporte de versionamiento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2663830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2849761" y="2857500"/>
            <a:ext cx="185931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Información de evaluaciones generadas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3030736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Asociación con preguntas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4980340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StudentAnswers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4980340" y="285750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Respuestas de estudiantes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5318671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Almacenamiento de respuestas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7296849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IngestBatch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7296849" y="285750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Lotes de respuestas cargadas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7635180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Gestión de procesamiento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9613374" y="2514600"/>
            <a:ext cx="223099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RecognitionMapping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9799290" y="2857500"/>
            <a:ext cx="185916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Correspondencia entre marcas físicas y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9951690" y="3390900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Crucial para OCR/OMR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781050" y="5181600"/>
            <a:ext cx="40842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Garantía de Calidad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533400" y="5524500"/>
            <a:ext cx="34035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 completa de la información y prevención de errores en calificación automática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4641800" y="5181600"/>
            <a:ext cx="34035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Auditoría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4394150" y="55245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Campos de auditoría como created_at, updated_at y active para seguimiento detallado de cambios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8502551" y="5181600"/>
            <a:ext cx="340369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Idempotencia OCR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8254901" y="5524500"/>
            <a:ext cx="34036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Uso de hash SHA-256 para garantizar unicidad de documentos y evitar duplicados en el proceso de OCR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381000" y="65532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372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225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175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415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27500" y="20193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02501" y="1752600"/>
            <a:ext cx="3708499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54901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78726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175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9415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0845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1000" y="4495800"/>
            <a:ext cx="11430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4686300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1000" y="5829300"/>
            <a:ext cx="3708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241750" y="5829300"/>
            <a:ext cx="3708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102501" y="5829300"/>
            <a:ext cx="37084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69913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 de uso implementados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Funcionalidades clave implementadas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381000" y="1371600"/>
            <a:ext cx="1371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sistema GRADE ya posee funcionalidades operativas que permiten la gestión integral de evaluaciones académicas.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1028700" y="1962150"/>
            <a:ext cx="316682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Gestión del Banco de Preguntas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533400" y="24003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Crear, editar y organizar preguntas de manera eficiente.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4889450" y="1962150"/>
            <a:ext cx="226385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y Publicación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4394150" y="24003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Construir exámenes a partir del banco de preguntas y publicarlos.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8750201" y="1962150"/>
            <a:ext cx="196578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PDF con Código QR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8254901" y="2400300"/>
            <a:ext cx="34036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Generar evaluaciones en PDF con código QR único para identificación.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1028700" y="329565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Carga de Respuestas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533400" y="3733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Soporte para carga via CSV, con OCR en desarrollo.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4889450" y="3295650"/>
            <a:ext cx="276320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Visualización de Resultados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4394150" y="37338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Vista preliminar de resultados, base para análisis avanzados.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742950" y="46482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Ejemplo práctico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533400" y="4991100"/>
            <a:ext cx="1112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Un docente puede acceder a GRADE, seleccionar preguntas de su banco, configurar los parámetros de una nueva evaluación y, con un solo clic, obtener un examen en formato PDF listo para imprimir y aplicar, incluyendo un código QR único para cada prueba.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533400" y="5981700"/>
            <a:ext cx="34035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C55E"/>
              </a:buClr>
              <a:buSzPts val="2250"/>
              <a:buFont typeface="Arial"/>
              <a:buNone/>
            </a:pPr>
            <a:r>
              <a:rPr b="1" lang="en-US" sz="2250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193045" y="6400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Aumento en la eficiencia de escaneo de evaluaciones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4394150" y="5981700"/>
            <a:ext cx="34035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2250"/>
              <a:buFont typeface="Arial"/>
              <a:buNone/>
            </a:pPr>
            <a:r>
              <a:rPr b="1" lang="en-US" sz="2250">
                <a:solidFill>
                  <a:srgbClr val="3B82F6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/>
          <p:nvPr/>
        </p:nvSpPr>
        <p:spPr>
          <a:xfrm>
            <a:off x="4053795" y="6400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Mejora en tiempos de respuesta en el ámbito educativo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"/>
          <p:cNvSpPr/>
          <p:nvPr/>
        </p:nvSpPr>
        <p:spPr>
          <a:xfrm>
            <a:off x="8254901" y="5981700"/>
            <a:ext cx="340369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97316"/>
              </a:buClr>
              <a:buSzPts val="2250"/>
              <a:buFont typeface="Arial"/>
              <a:buNone/>
            </a:pPr>
            <a:r>
              <a:rPr b="1" lang="en-US" sz="2250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7914531" y="6400800"/>
            <a:ext cx="408443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Reducción en errores de entrada de datos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381000" y="70675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731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2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77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4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439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582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15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58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672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8" name="Google Shape;368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577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2950" y="42291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534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3439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4582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1000" y="5781675"/>
            <a:ext cx="1142999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" y="6353175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0" y="6938963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y prácticas de desarrollo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381000" y="1143000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desarrollo del Proyecto GRADE se adhiere a un conjunto de prácticas y metodologías robustas para asegurar la calidad, eficiencia y trazabilidad del proceso.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1066800" y="2152650"/>
            <a:ext cx="26928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Metodología incremental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571500" y="25908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avanza en etapas definidas, permitiendo la entrega de funcionalidades progresivas y la adaptación a los requisitos cambiantes.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4953000" y="2152650"/>
            <a:ext cx="285767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GitHub Projects &amp; GitFlow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4457700" y="25908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utiliza GitHub Projects para la planificación y seguimiento de tareas, mientras que GitFlow organiza el flujo de trabajo de desarrollo de código.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8839200" y="2152650"/>
            <a:ext cx="28108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CI/CD con GitHub Actions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8343900" y="259080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integración continua y el despliegue continuo se implementan mediante GitHub Actions, automatizando las pruebas y el despliegue.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2"/>
          <p:cNvSpPr/>
          <p:nvPr/>
        </p:nvSpPr>
        <p:spPr>
          <a:xfrm>
            <a:off x="1066800" y="4171950"/>
            <a:ext cx="325254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Pruebas unitarias e integrales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571500" y="461010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realizan pruebas exhaustivas a nivel unitario y de integración utilizando Jest, asegurando la correcta funcionalidad de los componentes.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4953000" y="4171950"/>
            <a:ext cx="188880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UAT en cada fase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4457700" y="46101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Las Pruebas de Aceptación de Usuario se llevan a cabo al finalizar cada fase, involucrando a los usuarios finales para validar funcionalidades.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8839200" y="4171950"/>
            <a:ext cx="32266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con JMeter y OWASP ZAP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8343900" y="46101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garantía de calidad incluye pruebas de rendimiento con JMeter y pruebas de seguridad con OWASP ZAP para identificar vulnerabilidades.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571500" y="5972175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Pilar de Calidad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971550" y="6391275"/>
            <a:ext cx="11731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uso de buenas prácticas de ingeniería y la automatización continua son pilares fundamentales que garantizan la calidad del proyecto GRADE.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105100" y="701517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2025-10-14T21:04:16Z</dcterms:created>
  <dc:creator>PptxGenJS</dc:creator>
</cp:coreProperties>
</file>